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38"/>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87206"/>
  </p:normalViewPr>
  <p:slideViewPr>
    <p:cSldViewPr snapToGrid="0" snapToObjects="1">
      <p:cViewPr varScale="1">
        <p:scale>
          <a:sx n="95" d="100"/>
          <a:sy n="95" d="100"/>
        </p:scale>
        <p:origin x="688"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11/02/2021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um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Produzir um relatório de analise da solução para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Esta secção de memoria protegida está isolada do resto dos componentes do sistema, e não pode ser vista ou modificada depois de ser inicializada. Código carregado pode tambem ser atestado remotamente, para dar guarantias ao utilizador que este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existem algumas limitações. Por um lado, devido ao forte isolamento, código carregado tem dificuldades em comunicar com o exterior. Por outro, estas secções de memoria protegida tem também tamanhos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vai encapsular aplicação num contentor.</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O serviço de atestção comunica [click] com os ambientes de execução protegidos e vai ajudar na atestação do codigo.</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possa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apresentação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é sempre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a aplicação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Para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sistemas com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a:t>
            </a:r>
            <a:r>
              <a:rPr lang="en-GB" dirty="0"/>
              <a:t>E</a:t>
            </a:r>
            <a:r>
              <a:rPr lang="en-PT" dirty="0"/>
              <a:t> correm no provedor OVH, numa instancia dedicada com acesso a um processor Intel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 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do TEE, seja de memoria, seja de I/O.</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Redis implementar um modelo de consistencia eventual, verificamos que os resultados são bastante semelhantes ao primeiro teste efectuado. Este modelo consiste em responder aos pedidos do utilizador o mais rapido possivel, deixando a replicação para outras instancias do cluster um processo desempenhado no funcdo e transparente ao cliente.</a:t>
            </a:r>
          </a:p>
          <a:p>
            <a:endParaRPr lang="en-PT" dirty="0"/>
          </a:p>
          <a:p>
            <a:r>
              <a:rPr lang="en-PT" dirty="0"/>
              <a:t>No entanto, o facto de os dados estarem divididos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Isto deve-se à gestão de memoria protegida, assim como tambem a presença dos serviços de atestação locais.</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utilização de cifra homomorfica revelou uma melhoria de desmpenho quanto a uma soluçao cifrada com algoritmos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e a sua validade foi confirmada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SGX versão 2 ainda em desenvolvimento, pode ajudar com algumas limitações de memoria.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a:t>Sabemos que </a:t>
            </a:r>
            <a:r>
              <a:rPr lang="en-PT" dirty="0"/>
              <a:t>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adoção</a:t>
            </a:r>
            <a:r>
              <a:rPr lang="en-GB" dirty="0"/>
              <a:t> </a:t>
            </a:r>
            <a:r>
              <a:rPr lang="en-GB" dirty="0" err="1"/>
              <a:t>destes</a:t>
            </a:r>
            <a:r>
              <a:rPr lang="en-GB" dirty="0"/>
              <a:t> </a:t>
            </a:r>
            <a:r>
              <a:rPr lang="en-GB" dirty="0" err="1"/>
              <a:t>serviços</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para lá são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conseguindo assim monitorizar memoria de uma aplicação, quebrando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podem também, dentro do mesmo modelo, monitorizar a memória da aplicação, quebrando assim a confidencialidade dos dados.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2/11/21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2/11/21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2/11/21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2/11/21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Operating System</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Operating System</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5260846"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Operating System</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3870983" y="4876223"/>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7943884" y="2349178"/>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7985523" y="4379583"/>
            <a:ext cx="2897185"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6630" y="4961154"/>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9169" y="4971034"/>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8138332" y="4498567"/>
            <a:ext cx="2680787" cy="154643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741" y="3054252"/>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5347" y="2636112"/>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3800162" y="4772976"/>
            <a:ext cx="1852867" cy="1211233"/>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0825"/>
            <a:ext cx="2923001" cy="42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4972"/>
            <a:ext cx="1403117" cy="61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6546306" y="3385924"/>
            <a:ext cx="14615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7169210" y="3199485"/>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8428912" y="2333168"/>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8358285" y="4606254"/>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4497513" y="3945924"/>
            <a:ext cx="0" cy="875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a:stCxn id="28" idx="2"/>
          </p:cNvCxnSpPr>
          <p:nvPr/>
        </p:nvCxnSpPr>
        <p:spPr>
          <a:xfrm flipH="1">
            <a:off x="4577790" y="3950272"/>
            <a:ext cx="19226" cy="890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6479203" y="4926839"/>
            <a:ext cx="16915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6545840" y="4871740"/>
            <a:ext cx="1624901" cy="80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7169210" y="469048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dirty="0"/>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flipH="1">
            <a:off x="6479203" y="3385793"/>
            <a:ext cx="3401" cy="1541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flipH="1">
            <a:off x="6545840" y="3378218"/>
            <a:ext cx="466" cy="14625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4420477" y="426652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8139339" y="5617601"/>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3759811" y="5641937"/>
            <a:ext cx="529312" cy="369332"/>
          </a:xfrm>
          <a:prstGeom prst="rect">
            <a:avLst/>
          </a:prstGeom>
          <a:noFill/>
        </p:spPr>
        <p:txBody>
          <a:bodyPr wrap="none" rtlCol="0">
            <a:spAutoFit/>
          </a:bodyPr>
          <a:lstStyle/>
          <a:p>
            <a:r>
              <a:rPr lang="en-PT" dirty="0">
                <a:solidFill>
                  <a:srgbClr val="00B050"/>
                </a:solidFill>
              </a:rPr>
              <a:t>TEE</a:t>
            </a:r>
          </a:p>
        </p:txBody>
      </p:sp>
      <p:sp>
        <p:nvSpPr>
          <p:cNvPr id="59" name="Rounded Rectangle 58">
            <a:extLst>
              <a:ext uri="{FF2B5EF4-FFF2-40B4-BE49-F238E27FC236}">
                <a16:creationId xmlns:a16="http://schemas.microsoft.com/office/drawing/2014/main" id="{095E2798-BBB3-C647-98DA-754200FDA561}"/>
              </a:ext>
            </a:extLst>
          </p:cNvPr>
          <p:cNvSpPr/>
          <p:nvPr/>
        </p:nvSpPr>
        <p:spPr>
          <a:xfrm>
            <a:off x="3722340" y="4690487"/>
            <a:ext cx="2045393" cy="1363743"/>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68" name="Straight Connector 67">
            <a:extLst>
              <a:ext uri="{FF2B5EF4-FFF2-40B4-BE49-F238E27FC236}">
                <a16:creationId xmlns:a16="http://schemas.microsoft.com/office/drawing/2014/main" id="{85F55AEF-3C24-4442-B26D-15EAFB29E7E7}"/>
              </a:ext>
            </a:extLst>
          </p:cNvPr>
          <p:cNvCxnSpPr>
            <a:cxnSpLocks/>
          </p:cNvCxnSpPr>
          <p:nvPr/>
        </p:nvCxnSpPr>
        <p:spPr>
          <a:xfrm>
            <a:off x="5576969" y="5672700"/>
            <a:ext cx="2561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2E684EF-FC86-0247-B8A9-35A5CE115A6E}"/>
              </a:ext>
            </a:extLst>
          </p:cNvPr>
          <p:cNvCxnSpPr>
            <a:cxnSpLocks/>
          </p:cNvCxnSpPr>
          <p:nvPr/>
        </p:nvCxnSpPr>
        <p:spPr>
          <a:xfrm>
            <a:off x="5563360" y="5617601"/>
            <a:ext cx="25749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Graphic 48" descr="Lock with solid fill">
            <a:extLst>
              <a:ext uri="{FF2B5EF4-FFF2-40B4-BE49-F238E27FC236}">
                <a16:creationId xmlns:a16="http://schemas.microsoft.com/office/drawing/2014/main" id="{5754A588-DD44-0548-AE4B-C1C8E5DDFA1F}"/>
              </a:ext>
            </a:extLst>
          </p:cNvPr>
          <p:cNvSpPr/>
          <p:nvPr/>
        </p:nvSpPr>
        <p:spPr>
          <a:xfrm>
            <a:off x="6811775" y="546730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Tree>
    <p:extLst>
      <p:ext uri="{BB962C8B-B14F-4D97-AF65-F5344CB8AC3E}">
        <p14:creationId xmlns:p14="http://schemas.microsoft.com/office/powerpoint/2010/main" val="13114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dissolve">
                                      <p:cBhvr>
                                        <p:cTn id="13" dur="500"/>
                                        <p:tgtEl>
                                          <p:spTgt spid="1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par>
                                <p:cTn id="20" presetID="9"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683374"/>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sp>
        <p:nvSpPr>
          <p:cNvPr id="72" name="Rounded Rectangle 71">
            <a:extLst>
              <a:ext uri="{FF2B5EF4-FFF2-40B4-BE49-F238E27FC236}">
                <a16:creationId xmlns:a16="http://schemas.microsoft.com/office/drawing/2014/main" id="{A197278C-813B-964D-8C63-7227B8F9A1C1}"/>
              </a:ext>
            </a:extLst>
          </p:cNvPr>
          <p:cNvSpPr/>
          <p:nvPr/>
        </p:nvSpPr>
        <p:spPr>
          <a:xfrm>
            <a:off x="1441425" y="4948802"/>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8789" y="5019916"/>
            <a:ext cx="4104842" cy="16173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085191" y="5058159"/>
            <a:ext cx="3243196"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470" y="5623197"/>
            <a:ext cx="914399" cy="818404"/>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216" y="5347141"/>
            <a:ext cx="1413906" cy="1265472"/>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0744" y="5000553"/>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6794" y="5807530"/>
            <a:ext cx="574667" cy="51433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0838" y="4948801"/>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sp>
        <p:nvSpPr>
          <p:cNvPr id="6" name="Rounded Rectangle 5">
            <a:extLst>
              <a:ext uri="{FF2B5EF4-FFF2-40B4-BE49-F238E27FC236}">
                <a16:creationId xmlns:a16="http://schemas.microsoft.com/office/drawing/2014/main" id="{DD770F84-6002-1C42-8417-463C15E9F3FB}"/>
              </a:ext>
            </a:extLst>
          </p:cNvPr>
          <p:cNvSpPr/>
          <p:nvPr/>
        </p:nvSpPr>
        <p:spPr>
          <a:xfrm>
            <a:off x="656707" y="2533539"/>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734071" y="2619064"/>
            <a:ext cx="4101551" cy="1801036"/>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172022" y="2620164"/>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420" y="3063241"/>
            <a:ext cx="914400" cy="914400"/>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2623374" y="447962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2102597" y="521340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2793620" y="3977641"/>
            <a:ext cx="10742" cy="12008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344" y="35175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773344" y="4044041"/>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6B38E2-F280-7946-86EE-06556F5D816C}"/>
              </a:ext>
            </a:extLst>
          </p:cNvPr>
          <p:cNvSpPr txBox="1"/>
          <p:nvPr/>
        </p:nvSpPr>
        <p:spPr>
          <a:xfrm>
            <a:off x="9687849" y="2567249"/>
            <a:ext cx="2202489"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5427124" y="2161280"/>
            <a:ext cx="3269523"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499" y="2981063"/>
            <a:ext cx="663098"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9902" y="2993834"/>
            <a:ext cx="663098"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5585271" y="2363658"/>
            <a:ext cx="2846247" cy="150064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9067499" y="2383104"/>
            <a:ext cx="2777915"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6008610" y="2387951"/>
            <a:ext cx="2530948"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8316578" y="3283424"/>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8316578" y="3204105"/>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dirty="0">
                <a:solidFill>
                  <a:schemeClr val="bg1"/>
                </a:solidFill>
              </a:rPr>
              <a:t>Mechanism that check system’s state:</a:t>
            </a: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with current state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
        <p:nvSpPr>
          <p:cNvPr id="29" name="Rounded Rectangle 28">
            <a:extLst>
              <a:ext uri="{FF2B5EF4-FFF2-40B4-BE49-F238E27FC236}">
                <a16:creationId xmlns:a16="http://schemas.microsoft.com/office/drawing/2014/main" id="{CD86EDF4-80BA-0647-919E-9DE8A3CC3019}"/>
              </a:ext>
            </a:extLst>
          </p:cNvPr>
          <p:cNvSpPr/>
          <p:nvPr/>
        </p:nvSpPr>
        <p:spPr>
          <a:xfrm>
            <a:off x="8911146" y="2161280"/>
            <a:ext cx="3150346"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Operating System</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5377298" y="2100151"/>
            <a:ext cx="1444752" cy="481584"/>
          </a:xfrm>
          <a:prstGeom prst="rect">
            <a:avLst/>
          </a:prstGeom>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3"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278"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277" y="1956931"/>
            <a:ext cx="1896061" cy="81259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576" y="2916440"/>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714" y="2730909"/>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3021066" y="255531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054" y="3373640"/>
            <a:ext cx="914400" cy="914400"/>
          </a:xfrm>
          <a:prstGeom prst="rect">
            <a:avLst/>
          </a:prstGeom>
        </p:spPr>
      </p:pic>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0372" y="2314079"/>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4714" y="2232151"/>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a:t>
            </a:r>
            <a:r>
              <a:rPr lang="en-PT">
                <a:solidFill>
                  <a:schemeClr val="bg1"/>
                </a:solidFill>
              </a:rPr>
              <a:t>handle more critical </a:t>
            </a:r>
            <a:r>
              <a:rPr lang="en-PT" dirty="0">
                <a:solidFill>
                  <a:schemeClr val="bg1"/>
                </a:solidFill>
              </a:rPr>
              <a:t>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10855</TotalTime>
  <Words>4242</Words>
  <Application>Microsoft Macintosh PowerPoint</Application>
  <PresentationFormat>Widescreen</PresentationFormat>
  <Paragraphs>559</Paragraphs>
  <Slides>36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314</cp:revision>
  <dcterms:created xsi:type="dcterms:W3CDTF">2021-01-27T00:59:54Z</dcterms:created>
  <dcterms:modified xsi:type="dcterms:W3CDTF">2021-02-11T16:53:27Z</dcterms:modified>
</cp:coreProperties>
</file>